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86" r:id="rId4"/>
    <p:sldId id="287" r:id="rId5"/>
    <p:sldId id="258" r:id="rId6"/>
    <p:sldId id="259" r:id="rId7"/>
    <p:sldId id="284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2" r:id="rId3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77350" autoAdjust="0"/>
  </p:normalViewPr>
  <p:slideViewPr>
    <p:cSldViewPr>
      <p:cViewPr varScale="1">
        <p:scale>
          <a:sx n="75" d="100"/>
          <a:sy n="75" d="100"/>
        </p:scale>
        <p:origin x="1020" y="5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2077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72077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72077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72077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72077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72077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72077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72077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72077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76A8E25-B8F0-4845-868D-5B2F4DE4DB7B}" type="slidenum">
              <a:rPr lang="da-DK" altLang="en-US" sz="900"/>
              <a:pPr>
                <a:spcBef>
                  <a:spcPct val="0"/>
                </a:spcBef>
              </a:pPr>
              <a:t>3</a:t>
            </a:fld>
            <a:endParaRPr lang="da-DK" altLang="en-US" sz="9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33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53D7D8-F8E7-4F92-B55E-4E1AF9F160C7}" type="slidenum">
              <a:rPr lang="da-DK" altLang="en-US" smtClean="0"/>
              <a:pPr eaLnBrk="1" hangingPunct="1"/>
              <a:t>4</a:t>
            </a:fld>
            <a:endParaRPr lang="da-DK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605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Encapsulation</a:t>
            </a:r>
            <a:r>
              <a:rPr lang="da-DK" dirty="0"/>
              <a:t> and </a:t>
            </a:r>
            <a:r>
              <a:rPr lang="da-DK" dirty="0" err="1"/>
              <a:t>Scoping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central </a:t>
            </a:r>
            <a:r>
              <a:rPr lang="da-DK" dirty="0" err="1"/>
              <a:t>language</a:t>
            </a:r>
            <a:r>
              <a:rPr lang="da-DK" baseline="0" dirty="0"/>
              <a:t> </a:t>
            </a:r>
            <a:r>
              <a:rPr lang="da-DK" baseline="0" dirty="0" err="1"/>
              <a:t>constructs</a:t>
            </a:r>
            <a:r>
              <a:rPr lang="da-DK" baseline="0" dirty="0"/>
              <a:t> to </a:t>
            </a:r>
            <a:r>
              <a:rPr lang="da-DK" baseline="0" dirty="0" err="1"/>
              <a:t>enhance</a:t>
            </a:r>
            <a:r>
              <a:rPr lang="da-DK" baseline="0" dirty="0"/>
              <a:t> </a:t>
            </a:r>
            <a:r>
              <a:rPr lang="da-DK" baseline="0" dirty="0" err="1"/>
              <a:t>stability</a:t>
            </a:r>
            <a:r>
              <a:rPr lang="da-DK" baseline="0" dirty="0"/>
              <a:t> of </a:t>
            </a:r>
            <a:r>
              <a:rPr lang="da-DK" baseline="0" dirty="0" err="1"/>
              <a:t>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83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what exactly happened?</a:t>
            </a:r>
          </a:p>
          <a:p>
            <a:r>
              <a:rPr lang="en-US" dirty="0"/>
              <a:t>A 64-bit floating point number relating to the horizontal velocity of the rocket with respect to the platform was converted to a 16 bit signed integer. The number was larger than 32,767, the largest integer storable in a 16 bit signed integer, and thus the conversion failed. </a:t>
            </a:r>
          </a:p>
          <a:p>
            <a:r>
              <a:rPr lang="en-US" dirty="0"/>
              <a:t>The software ended up triggering a system diagnostic that dumped its debugging data into an area of memory being used by the programs guiding the rocket’s motors. At the same time, control was switched to a backup computer that unfortunately had the same data. </a:t>
            </a:r>
          </a:p>
          <a:p>
            <a:r>
              <a:rPr lang="en-US" dirty="0"/>
              <a:t>This was misinterpreted as necessitating strong corrective action and the rocket’s motors swiveled to the limits of their mountings. Disaster ensued. [https://itsfoss.com/a-floating-point-error-that-caused-a-damage-worth-half-a-billion/]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00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141366-878D-46AE-A712-542DC3A9205C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86643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86643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3E39ED80-01AB-44BA-98AB-B7060582893D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/>
              <a:t>objec references</a:t>
            </a:r>
          </a:p>
          <a:p>
            <a:r>
              <a:rPr lang="da-DK" altLang="en-US"/>
              <a:t>global access to variables</a:t>
            </a:r>
          </a:p>
          <a:p>
            <a:r>
              <a:rPr lang="da-DK" altLang="en-US"/>
              <a:t>database access</a:t>
            </a:r>
          </a:p>
          <a:p>
            <a:r>
              <a:rPr lang="da-DK" altLang="en-US"/>
              <a:t>method calls</a:t>
            </a:r>
          </a:p>
          <a:p>
            <a:r>
              <a:rPr lang="da-DK" altLang="en-US"/>
              <a:t>formats on Data</a:t>
            </a:r>
          </a:p>
          <a:p>
            <a:r>
              <a:rPr lang="da-DK" altLang="en-US"/>
              <a:t>interpretations on data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Maintainability &amp; Flexibility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Changeability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i="1" noProof="0" dirty="0"/>
              <a:t>Cost</a:t>
            </a:r>
            <a:r>
              <a:rPr lang="en-US" altLang="en-US" noProof="0" dirty="0"/>
              <a:t> of modifying the code</a:t>
            </a:r>
          </a:p>
          <a:p>
            <a:pPr lvl="1"/>
            <a:r>
              <a:rPr lang="en-US" altLang="en-US" noProof="0" dirty="0"/>
              <a:t>160x45 maze?</a:t>
            </a:r>
          </a:p>
        </p:txBody>
      </p:sp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17865"/>
            <a:ext cx="7706678" cy="120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92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2" y="2857501"/>
            <a:ext cx="5070474" cy="2426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00" y="3619500"/>
            <a:ext cx="20574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Magic </a:t>
            </a:r>
            <a:r>
              <a:rPr lang="da-DK" dirty="0" err="1"/>
              <a:t>Constants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486400" y="2095500"/>
            <a:ext cx="3200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Modificerbarhed</a:t>
            </a:r>
            <a:r>
              <a:rPr lang="en-US" dirty="0" smtClean="0"/>
              <a:t>”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3944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Stability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In BASIC all variables are global</a:t>
            </a:r>
          </a:p>
          <a:p>
            <a:pPr lvl="1"/>
            <a:r>
              <a:rPr lang="en-US" altLang="en-US" noProof="0" dirty="0"/>
              <a:t>do not store some global property in variable </a:t>
            </a:r>
            <a:r>
              <a:rPr lang="en-US" altLang="en-US" noProof="0" dirty="0" err="1"/>
              <a:t>i</a:t>
            </a:r>
            <a:r>
              <a:rPr lang="en-US" altLang="en-US" noProof="0" dirty="0"/>
              <a:t> !</a:t>
            </a:r>
          </a:p>
          <a:p>
            <a:pPr lvl="2"/>
            <a:r>
              <a:rPr lang="en-US" altLang="en-US" noProof="0" dirty="0"/>
              <a:t>Why not?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What ‘stability’ enhancing features have Java?</a:t>
            </a:r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58333"/>
            <a:ext cx="7680103" cy="120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1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Testability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Everything can be tested – right?</a:t>
            </a:r>
          </a:p>
          <a:p>
            <a:pPr lvl="1"/>
            <a:r>
              <a:rPr lang="en-US" altLang="en-US" noProof="0" dirty="0"/>
              <a:t>Not always… Or too tedious to do…</a:t>
            </a:r>
          </a:p>
          <a:p>
            <a:r>
              <a:rPr lang="en-US" altLang="en-US" noProof="0" dirty="0"/>
              <a:t>Ariane 5 rocket guidance system bug</a:t>
            </a:r>
          </a:p>
          <a:p>
            <a:pPr lvl="1"/>
            <a:r>
              <a:rPr lang="en-US" altLang="en-US" noProof="0" dirty="0"/>
              <a:t>Found when they launched it...</a:t>
            </a:r>
          </a:p>
          <a:p>
            <a:pPr lvl="1"/>
            <a:r>
              <a:rPr lang="en-US" altLang="en-US" noProof="0" dirty="0"/>
              <a:t>Overflow error due to 64-bit to 16-bit conversion</a:t>
            </a:r>
          </a:p>
          <a:p>
            <a:pPr lvl="2"/>
            <a:r>
              <a:rPr lang="en-US" altLang="en-US" dirty="0"/>
              <a:t>Error =&gt; switched to backup computer – with the same data !</a:t>
            </a:r>
            <a:endParaRPr lang="en-US" altLang="en-US" noProof="0" dirty="0"/>
          </a:p>
          <a:p>
            <a:r>
              <a:rPr lang="en-US" altLang="en-US" noProof="0" dirty="0"/>
              <a:t>Increasing testability is a major learning goal in SWEA</a:t>
            </a:r>
          </a:p>
          <a:p>
            <a:pPr lvl="1"/>
            <a:r>
              <a:rPr lang="en-US" altLang="en-US" dirty="0"/>
              <a:t>Test doubles…</a:t>
            </a:r>
            <a:endParaRPr lang="en-US" altLang="en-US" noProof="0" dirty="0"/>
          </a:p>
        </p:txBody>
      </p:sp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57011"/>
            <a:ext cx="7845266" cy="115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 rot="977371">
            <a:off x="6065508" y="3196396"/>
            <a:ext cx="25146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500 million $</a:t>
            </a:r>
          </a:p>
        </p:txBody>
      </p:sp>
    </p:spTree>
    <p:extLst>
      <p:ext uri="{BB962C8B-B14F-4D97-AF65-F5344CB8AC3E}">
        <p14:creationId xmlns:p14="http://schemas.microsoft.com/office/powerpoint/2010/main" val="339898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Flexibility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A main theme of FRS !</a:t>
            </a:r>
          </a:p>
          <a:p>
            <a:endParaRPr lang="en-US" altLang="en-US" noProof="0" dirty="0"/>
          </a:p>
          <a:p>
            <a:r>
              <a:rPr lang="en-US" altLang="en-US" i="1" noProof="0" dirty="0"/>
              <a:t>Change by addition, not by modification...</a:t>
            </a:r>
          </a:p>
        </p:txBody>
      </p:sp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057010"/>
            <a:ext cx="82677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4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/>
              <a:t>Coupling and Cohesion</a:t>
            </a:r>
          </a:p>
        </p:txBody>
      </p:sp>
      <p:sp>
        <p:nvSpPr>
          <p:cNvPr id="13315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noProof="0" dirty="0"/>
              <a:t>Two metrics highly correlating to maintainability of software</a:t>
            </a:r>
          </a:p>
        </p:txBody>
      </p:sp>
    </p:spTree>
    <p:extLst>
      <p:ext uri="{BB962C8B-B14F-4D97-AF65-F5344CB8AC3E}">
        <p14:creationId xmlns:p14="http://schemas.microsoft.com/office/powerpoint/2010/main" val="20681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To measure software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Programmers with some experience has a sense of </a:t>
            </a:r>
            <a:r>
              <a:rPr lang="en-US" altLang="en-US" i="1" noProof="0" dirty="0"/>
              <a:t>good</a:t>
            </a:r>
            <a:r>
              <a:rPr lang="en-US" altLang="en-US" noProof="0" dirty="0"/>
              <a:t> and </a:t>
            </a:r>
            <a:r>
              <a:rPr lang="en-US" altLang="en-US" i="1" noProof="0" dirty="0"/>
              <a:t>bad</a:t>
            </a:r>
            <a:r>
              <a:rPr lang="en-US" altLang="en-US" noProof="0" dirty="0"/>
              <a:t> software.</a:t>
            </a:r>
          </a:p>
          <a:p>
            <a:pPr eaLnBrk="1" hangingPunct="1"/>
            <a:r>
              <a:rPr lang="en-US" altLang="en-US" noProof="0" dirty="0"/>
              <a:t>Some of the ”heavy guys” like Kent Beck and Martin Fowler also talks about </a:t>
            </a:r>
            <a:r>
              <a:rPr lang="en-US" altLang="en-US" i="1" noProof="0" dirty="0"/>
              <a:t>code smell</a:t>
            </a:r>
            <a:r>
              <a:rPr lang="en-US" altLang="en-US" noProof="0" dirty="0"/>
              <a:t>.</a:t>
            </a:r>
          </a:p>
          <a:p>
            <a:pPr eaLnBrk="1" hangingPunct="1"/>
            <a:r>
              <a:rPr lang="en-US" altLang="en-US" noProof="0" dirty="0"/>
              <a:t>But... what is </a:t>
            </a:r>
            <a:r>
              <a:rPr lang="en-US" altLang="en-US" i="1" noProof="0" dirty="0"/>
              <a:t>good</a:t>
            </a:r>
            <a:r>
              <a:rPr lang="en-US" altLang="en-US" noProof="0" dirty="0"/>
              <a:t> and what is </a:t>
            </a:r>
            <a:r>
              <a:rPr lang="en-US" altLang="en-US" i="1" noProof="0" dirty="0"/>
              <a:t>bad</a:t>
            </a:r>
            <a:r>
              <a:rPr lang="en-US" altLang="en-US" noProof="0" dirty="0"/>
              <a:t>? 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Not very scientific anyway </a:t>
            </a:r>
            <a:r>
              <a:rPr lang="en-US" altLang="en-US" noProof="0" dirty="0">
                <a:sym typeface="Wingdings" pitchFamily="2" charset="2"/>
              </a:rPr>
              <a:t></a:t>
            </a:r>
          </a:p>
          <a:p>
            <a:pPr eaLnBrk="1" hangingPunct="1"/>
            <a:endParaRPr lang="en-US" altLang="en-US" noProof="0" dirty="0">
              <a:sym typeface="Wingdings" pitchFamily="2" charset="2"/>
            </a:endParaRPr>
          </a:p>
          <a:p>
            <a:pPr eaLnBrk="1" hangingPunct="1"/>
            <a:r>
              <a:rPr lang="en-US" altLang="en-US" noProof="0" dirty="0">
                <a:sym typeface="Wingdings" pitchFamily="2" charset="2"/>
              </a:rPr>
              <a:t>It is better to </a:t>
            </a:r>
            <a:r>
              <a:rPr lang="en-US" altLang="en-US" i="1" noProof="0" dirty="0">
                <a:sym typeface="Wingdings" pitchFamily="2" charset="2"/>
              </a:rPr>
              <a:t>measure</a:t>
            </a:r>
            <a:r>
              <a:rPr lang="en-US" altLang="en-US" noProof="0" dirty="0">
                <a:sym typeface="Wingdings" pitchFamily="2" charset="2"/>
              </a:rPr>
              <a:t> software according to some defined metric.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1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Examples of metrics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 very simple, widely used, and next to useless metric is </a:t>
            </a:r>
            <a:r>
              <a:rPr lang="en-US" altLang="en-US" b="1" noProof="0" dirty="0" err="1"/>
              <a:t>kloc</a:t>
            </a:r>
            <a:r>
              <a:rPr lang="en-US" altLang="en-US" noProof="0" dirty="0"/>
              <a:t> = Kilo Lines of Code. It simply measures the quantity of code.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Useless? </a:t>
            </a:r>
          </a:p>
          <a:p>
            <a:pPr lvl="1" eaLnBrk="1" hangingPunct="1"/>
            <a:endParaRPr lang="en-US" altLang="en-US" noProof="0" dirty="0"/>
          </a:p>
          <a:p>
            <a:pPr lvl="1" eaLnBrk="1" hangingPunct="1"/>
            <a:r>
              <a:rPr lang="en-US" altLang="en-US" noProof="0" dirty="0"/>
              <a:t>Is 2kloc better than 1kloc?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18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A maintainability measure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Coupling (da: </a:t>
            </a:r>
            <a:r>
              <a:rPr lang="en-US" altLang="en-US" noProof="0" dirty="0" err="1"/>
              <a:t>kobling</a:t>
            </a:r>
            <a:r>
              <a:rPr lang="en-US" altLang="en-US" noProof="0" dirty="0"/>
              <a:t>):</a:t>
            </a:r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unit = a well delimited unit of code: class, package, module, method, application, etc.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Low/loose coupling: few dependencies</a:t>
            </a:r>
          </a:p>
          <a:p>
            <a:r>
              <a:rPr lang="en-US" altLang="en-US" dirty="0"/>
              <a:t>High/tight</a:t>
            </a:r>
            <a:r>
              <a:rPr lang="en-US" altLang="en-US" noProof="0" dirty="0"/>
              <a:t> coupling: lot of dependencies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9" y="1485900"/>
            <a:ext cx="82962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115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Example</a:t>
            </a:r>
          </a:p>
        </p:txBody>
      </p:sp>
      <p:pic>
        <p:nvPicPr>
          <p:cNvPr id="17414" name="Picture 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177396"/>
            <a:ext cx="7886700" cy="365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08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Exercise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Name some language constructs or techniques that generate dependencies between two classes.</a:t>
            </a:r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What is this?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So – what is </a:t>
            </a:r>
            <a:r>
              <a:rPr lang="en-US" altLang="en-US" noProof="0"/>
              <a:t>this program?</a:t>
            </a:r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What does it do?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What every-day abstraction is this code implementing?</a:t>
            </a:r>
          </a:p>
        </p:txBody>
      </p:sp>
      <p:pic>
        <p:nvPicPr>
          <p:cNvPr id="41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4" y="1562100"/>
            <a:ext cx="7342186" cy="78052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0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War story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In the ABC research project, a knowledge based system was able to guess at human activities based on knowledge of location of objects in a hospital setting.</a:t>
            </a:r>
          </a:p>
          <a:p>
            <a:r>
              <a:rPr lang="en-US" altLang="en-US" noProof="0" dirty="0"/>
              <a:t>For instance co-location of a medicine tray, a nurse and a patient would trigger a ”the patient is receiving medicine” activity proposal.</a:t>
            </a:r>
          </a:p>
          <a:p>
            <a:r>
              <a:rPr lang="en-US" altLang="en-US" noProof="0" dirty="0"/>
              <a:t>The ID used in the knowledgebase was RFID tag ID.</a:t>
            </a:r>
          </a:p>
          <a:p>
            <a:r>
              <a:rPr lang="en-US" altLang="en-US" noProof="0" dirty="0"/>
              <a:t>Later, some programmer changed ID for persons to CPR identity instead </a:t>
            </a:r>
            <a:r>
              <a:rPr lang="en-US" altLang="en-US" noProof="0" dirty="0">
                <a:sym typeface="Wingdings" pitchFamily="2" charset="2"/>
              </a:rPr>
              <a:t>. 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6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Rule of Thumb: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Not that surprising:</a:t>
            </a:r>
          </a:p>
          <a:p>
            <a:endParaRPr lang="en-US" altLang="en-US" noProof="0" dirty="0"/>
          </a:p>
          <a:p>
            <a:r>
              <a:rPr lang="en-US" altLang="en-US" b="1" noProof="0" dirty="0"/>
              <a:t>Assign responsibility so coupling is low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Because</a:t>
            </a:r>
          </a:p>
          <a:p>
            <a:pPr lvl="1"/>
            <a:r>
              <a:rPr lang="en-US" altLang="en-US" noProof="0" dirty="0"/>
              <a:t>Local change has no/less impact</a:t>
            </a:r>
          </a:p>
          <a:p>
            <a:pPr lvl="1"/>
            <a:r>
              <a:rPr lang="en-US" altLang="en-US" noProof="0" dirty="0"/>
              <a:t>Easier to understand modules in isolation</a:t>
            </a:r>
          </a:p>
          <a:p>
            <a:pPr lvl="1"/>
            <a:r>
              <a:rPr lang="en-US" altLang="en-US" noProof="0" dirty="0"/>
              <a:t>Higher probability of reuse with few dependencies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39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Cohesion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Cohesion (da: </a:t>
            </a:r>
            <a:r>
              <a:rPr lang="en-US" altLang="en-US" noProof="0" dirty="0" err="1"/>
              <a:t>kohæsion</a:t>
            </a:r>
            <a:r>
              <a:rPr lang="en-US" altLang="en-US" noProof="0" dirty="0"/>
              <a:t>/binding/</a:t>
            </a:r>
            <a:r>
              <a:rPr lang="en-US" altLang="en-US" noProof="0" dirty="0" err="1"/>
              <a:t>samhørighed</a:t>
            </a:r>
            <a:r>
              <a:rPr lang="en-US" altLang="en-US" noProof="0" dirty="0"/>
              <a:t>):</a:t>
            </a:r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Example:</a:t>
            </a:r>
          </a:p>
          <a:p>
            <a:pPr lvl="1"/>
            <a:r>
              <a:rPr lang="en-US" altLang="en-US" noProof="0" dirty="0"/>
              <a:t>Unit X: all classes that begin with letters A, B, and C</a:t>
            </a:r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/>
              <a:t>Unit Y: all classes related to booking a flight seat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151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85900"/>
            <a:ext cx="7852220" cy="1280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721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Rule of Thumb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Also not surprising:</a:t>
            </a:r>
          </a:p>
          <a:p>
            <a:endParaRPr lang="en-US" altLang="en-US" noProof="0" dirty="0"/>
          </a:p>
          <a:p>
            <a:r>
              <a:rPr lang="en-US" altLang="en-US" b="1" noProof="0" dirty="0"/>
              <a:t>Assign responsibility so cohesion is high</a:t>
            </a:r>
          </a:p>
          <a:p>
            <a:pPr lvl="1"/>
            <a:r>
              <a:rPr lang="en-US" altLang="en-US" noProof="0" dirty="0"/>
              <a:t>Related stuff are grouped together…</a:t>
            </a:r>
          </a:p>
          <a:p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3000" y="3187700"/>
            <a:ext cx="2264392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667000"/>
            <a:ext cx="3274711" cy="24765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733801" y="3568700"/>
            <a:ext cx="1369710" cy="736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High/Low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763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Discussion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Maintainable software generally has </a:t>
            </a:r>
            <a:r>
              <a:rPr lang="en-US" altLang="en-US" i="1" noProof="0" dirty="0"/>
              <a:t>weak coupling</a:t>
            </a:r>
            <a:r>
              <a:rPr lang="en-US" altLang="en-US" noProof="0" dirty="0"/>
              <a:t> and </a:t>
            </a:r>
            <a:r>
              <a:rPr lang="en-US" altLang="en-US" i="1" noProof="0" dirty="0"/>
              <a:t>high cohesion</a:t>
            </a:r>
            <a:r>
              <a:rPr lang="en-US" altLang="en-US" noProof="0" dirty="0"/>
              <a:t>.</a:t>
            </a:r>
          </a:p>
          <a:p>
            <a:pPr eaLnBrk="1" hangingPunct="1"/>
            <a:r>
              <a:rPr lang="en-US" altLang="en-US" noProof="0" dirty="0"/>
              <a:t>Weak coupling means one change does not influence all other parts of the software</a:t>
            </a:r>
          </a:p>
          <a:p>
            <a:pPr lvl="1" eaLnBrk="1" hangingPunct="1"/>
            <a:r>
              <a:rPr lang="en-US" altLang="en-US" noProof="0" dirty="0"/>
              <a:t>lowering cost of change</a:t>
            </a:r>
          </a:p>
          <a:p>
            <a:pPr eaLnBrk="1" hangingPunct="1"/>
            <a:r>
              <a:rPr lang="en-US" altLang="en-US" noProof="0" dirty="0"/>
              <a:t>High cohesion means that a change is likely localized in a single subsystem, easier to spot</a:t>
            </a:r>
          </a:p>
          <a:p>
            <a:pPr lvl="1" eaLnBrk="1" hangingPunct="1"/>
            <a:r>
              <a:rPr lang="en-US" altLang="en-US" noProof="0" dirty="0"/>
              <a:t>lowing the cost of change</a:t>
            </a:r>
          </a:p>
          <a:p>
            <a:pPr eaLnBrk="1" hangingPunct="1"/>
            <a:r>
              <a:rPr lang="en-US" altLang="en-US" b="1" noProof="0" dirty="0"/>
              <a:t>But remember – they are means to an end</a:t>
            </a:r>
          </a:p>
          <a:p>
            <a:pPr lvl="1" eaLnBrk="1" hangingPunct="1"/>
            <a:r>
              <a:rPr lang="en-US" altLang="en-US" b="1" noProof="0" dirty="0"/>
              <a:t>Not the end by itself. Maintainable software is the goal!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01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Law of Demeter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A very concrete “law” that addresses the coupling measure is </a:t>
            </a:r>
            <a:r>
              <a:rPr lang="en-US" altLang="en-US" b="1" i="1" noProof="0" dirty="0"/>
              <a:t>Law of Demeter</a:t>
            </a:r>
            <a:r>
              <a:rPr lang="en-US" altLang="en-US" i="1" noProof="0" dirty="0"/>
              <a:t>:</a:t>
            </a:r>
          </a:p>
          <a:p>
            <a:pPr eaLnBrk="1" hangingPunct="1">
              <a:lnSpc>
                <a:spcPct val="90000"/>
              </a:lnSpc>
            </a:pPr>
            <a:endParaRPr lang="en-US" altLang="en-US" i="1" noProof="0" dirty="0"/>
          </a:p>
          <a:p>
            <a:pPr algn="ctr" eaLnBrk="1" hangingPunct="1">
              <a:lnSpc>
                <a:spcPct val="90000"/>
              </a:lnSpc>
            </a:pPr>
            <a:r>
              <a:rPr lang="en-US" altLang="en-US" i="1" noProof="0" dirty="0"/>
              <a:t>Do not collaborate with indirect objects</a:t>
            </a:r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Also known as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 b="1" i="1" noProof="0" dirty="0"/>
              <a:t>Don’t Talk to Strangers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noProof="0" dirty="0"/>
              <a:t>Example from </a:t>
            </a:r>
            <a:r>
              <a:rPr lang="en-US" altLang="en-US" noProof="0" dirty="0" err="1"/>
              <a:t>HotStone</a:t>
            </a:r>
            <a:endParaRPr lang="en-US" altLang="en-US" noProof="0" dirty="0"/>
          </a:p>
          <a:p>
            <a:pPr eaLnBrk="1" hangingPunct="1">
              <a:lnSpc>
                <a:spcPct val="90000"/>
              </a:lnSpc>
            </a:pPr>
            <a:endParaRPr lang="en-US" alt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152900"/>
            <a:ext cx="7239000" cy="361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4755953"/>
            <a:ext cx="5867400" cy="361950"/>
          </a:xfrm>
          <a:prstGeom prst="rect">
            <a:avLst/>
          </a:prstGeom>
        </p:spPr>
      </p:pic>
      <p:sp>
        <p:nvSpPr>
          <p:cNvPr id="8" name="Lightning Bolt 7"/>
          <p:cNvSpPr/>
          <p:nvPr/>
        </p:nvSpPr>
        <p:spPr>
          <a:xfrm>
            <a:off x="381000" y="4152900"/>
            <a:ext cx="685800" cy="388409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Smiley Face 8"/>
          <p:cNvSpPr/>
          <p:nvPr/>
        </p:nvSpPr>
        <p:spPr>
          <a:xfrm>
            <a:off x="685800" y="4755953"/>
            <a:ext cx="381000" cy="36195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5936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 err="1"/>
              <a:t>Lieberherr</a:t>
            </a:r>
            <a:endParaRPr lang="en-US" altLang="en-US" noProof="0" dirty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Within a method, messages should only be sent to</a:t>
            </a:r>
          </a:p>
          <a:p>
            <a:pPr lvl="1" eaLnBrk="1" hangingPunct="1"/>
            <a:r>
              <a:rPr lang="en-US" altLang="en-US" noProof="0" dirty="0"/>
              <a:t>this</a:t>
            </a:r>
          </a:p>
          <a:p>
            <a:pPr lvl="1" eaLnBrk="1" hangingPunct="1"/>
            <a:r>
              <a:rPr lang="en-US" altLang="en-US" noProof="0" dirty="0"/>
              <a:t>a parameter of the method</a:t>
            </a:r>
          </a:p>
          <a:p>
            <a:pPr lvl="1" eaLnBrk="1" hangingPunct="1"/>
            <a:r>
              <a:rPr lang="en-US" altLang="en-US" noProof="0" dirty="0"/>
              <a:t>an attribute of this</a:t>
            </a:r>
          </a:p>
          <a:p>
            <a:pPr lvl="1" eaLnBrk="1" hangingPunct="1"/>
            <a:r>
              <a:rPr lang="en-US" altLang="en-US" noProof="0" dirty="0"/>
              <a:t>an element of a collection which is an attribute of this</a:t>
            </a:r>
          </a:p>
          <a:p>
            <a:pPr lvl="1" eaLnBrk="1" hangingPunct="1"/>
            <a:r>
              <a:rPr lang="en-US" altLang="en-US" noProof="0" dirty="0"/>
              <a:t>an object created within the method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r>
              <a:rPr lang="en-US" altLang="en-US" noProof="0" dirty="0"/>
              <a:t>In other words: “never two or more dot’s in a call” </a:t>
            </a:r>
            <a:r>
              <a:rPr lang="en-US" altLang="en-US" noProof="0" dirty="0">
                <a:sym typeface="Wingdings" pitchFamily="2" charset="2"/>
              </a:rPr>
              <a:t></a:t>
            </a: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(unless you use the </a:t>
            </a:r>
            <a:r>
              <a:rPr lang="en-US" altLang="en-US" i="1" dirty="0">
                <a:sym typeface="Wingdings" pitchFamily="2" charset="2"/>
              </a:rPr>
              <a:t>object manager / service locator</a:t>
            </a:r>
            <a:r>
              <a:rPr lang="en-US" altLang="en-US" dirty="0">
                <a:sym typeface="Wingdings" pitchFamily="2" charset="2"/>
              </a:rPr>
              <a:t> pattern, in which case you are allowed exactly two dots )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60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War story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noProof="0" dirty="0"/>
              <a:t>Major Danish IT company</a:t>
            </a:r>
          </a:p>
          <a:p>
            <a:pPr lvl="1"/>
            <a:r>
              <a:rPr lang="en-US" altLang="en-US" noProof="0" dirty="0"/>
              <a:t>problem: dynamic configuration of user interface elements</a:t>
            </a:r>
          </a:p>
          <a:p>
            <a:pPr lvl="1"/>
            <a:r>
              <a:rPr lang="en-US" altLang="en-US" noProof="0" dirty="0"/>
              <a:t>solution: </a:t>
            </a:r>
          </a:p>
          <a:p>
            <a:pPr lvl="2"/>
            <a:r>
              <a:rPr lang="en-US" altLang="en-US" noProof="0" dirty="0"/>
              <a:t>configuration parameters in property file</a:t>
            </a:r>
          </a:p>
          <a:p>
            <a:pPr lvl="2"/>
            <a:r>
              <a:rPr lang="en-US" altLang="en-US" noProof="0" dirty="0"/>
              <a:t>read at run-time</a:t>
            </a:r>
          </a:p>
          <a:p>
            <a:pPr lvl="2"/>
            <a:r>
              <a:rPr lang="en-US" altLang="en-US" noProof="0" dirty="0"/>
              <a:t>if ( </a:t>
            </a:r>
            <a:r>
              <a:rPr lang="en-US" altLang="en-US" noProof="0" dirty="0" err="1"/>
              <a:t>dialogX.panelY.listboxZ.color</a:t>
            </a:r>
            <a:r>
              <a:rPr lang="en-US" altLang="en-US" noProof="0" dirty="0"/>
              <a:t> == NONE ) { ...}</a:t>
            </a:r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>
                <a:sym typeface="Wingdings" pitchFamily="2" charset="2"/>
              </a:rPr>
              <a:t>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0516-8E9A-4341-B9BC-EA712301160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362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Then what?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7011"/>
            <a:ext cx="8362950" cy="4151313"/>
          </a:xfrm>
        </p:spPr>
        <p:txBody>
          <a:bodyPr/>
          <a:lstStyle/>
          <a:p>
            <a:pPr eaLnBrk="1" hangingPunct="1"/>
            <a:r>
              <a:rPr lang="en-US" altLang="en-US" noProof="0" dirty="0"/>
              <a:t>Rule of Thumb:</a:t>
            </a:r>
          </a:p>
          <a:p>
            <a:pPr lvl="1" eaLnBrk="1" hangingPunct="1"/>
            <a:r>
              <a:rPr lang="en-US" altLang="en-US" i="1" noProof="0" dirty="0"/>
              <a:t>Assign the responsibility to the client’s direct object to do the collaboration with indirect objects</a:t>
            </a:r>
          </a:p>
          <a:p>
            <a:pPr eaLnBrk="1" hangingPunct="1"/>
            <a:r>
              <a:rPr lang="en-US" altLang="en-US" noProof="0" dirty="0"/>
              <a:t>Thus</a:t>
            </a:r>
          </a:p>
          <a:p>
            <a:pPr lvl="1" eaLnBrk="1" hangingPunct="1"/>
            <a:r>
              <a:rPr lang="en-US" altLang="en-US" noProof="0" dirty="0" err="1">
                <a:latin typeface="Courier New" pitchFamily="49" charset="0"/>
              </a:rPr>
              <a:t>order.getItem</a:t>
            </a:r>
            <a:r>
              <a:rPr lang="en-US" altLang="en-US" noProof="0" dirty="0">
                <a:latin typeface="Courier New" pitchFamily="49" charset="0"/>
              </a:rPr>
              <a:t>(3).</a:t>
            </a:r>
            <a:r>
              <a:rPr lang="en-US" altLang="en-US" noProof="0" dirty="0" err="1">
                <a:latin typeface="Courier New" pitchFamily="49" charset="0"/>
              </a:rPr>
              <a:t>getPrice</a:t>
            </a:r>
            <a:r>
              <a:rPr lang="en-US" altLang="en-US" noProof="0" dirty="0">
                <a:latin typeface="Courier New" pitchFamily="49" charset="0"/>
              </a:rPr>
              <a:t>().</a:t>
            </a:r>
            <a:r>
              <a:rPr lang="en-US" altLang="en-US" noProof="0" dirty="0" err="1">
                <a:latin typeface="Courier New" pitchFamily="49" charset="0"/>
              </a:rPr>
              <a:t>addTax</a:t>
            </a:r>
            <a:r>
              <a:rPr lang="en-US" altLang="en-US" noProof="0" dirty="0">
                <a:latin typeface="Courier New" pitchFamily="49" charset="0"/>
              </a:rPr>
              <a:t>()</a:t>
            </a:r>
          </a:p>
          <a:p>
            <a:pPr lvl="1" eaLnBrk="1" hangingPunct="1"/>
            <a:r>
              <a:rPr lang="en-US" altLang="en-US" noProof="0" dirty="0"/>
              <a:t>should be replaced by</a:t>
            </a:r>
          </a:p>
          <a:p>
            <a:pPr lvl="1" eaLnBrk="1" hangingPunct="1"/>
            <a:r>
              <a:rPr lang="en-US" altLang="en-US" noProof="0" dirty="0" err="1">
                <a:latin typeface="Courier New" pitchFamily="49" charset="0"/>
              </a:rPr>
              <a:t>order.addTaxToItem</a:t>
            </a:r>
            <a:r>
              <a:rPr lang="en-US" altLang="en-US" noProof="0" dirty="0">
                <a:latin typeface="Courier New" pitchFamily="49" charset="0"/>
              </a:rPr>
              <a:t>(3);</a:t>
            </a:r>
          </a:p>
          <a:p>
            <a:pPr eaLnBrk="1" hangingPunct="1"/>
            <a:r>
              <a:rPr lang="en-US" altLang="en-US" i="1" dirty="0"/>
              <a:t>Consequences</a:t>
            </a: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</a:t>
            </a:r>
            <a:r>
              <a:rPr lang="en-US" altLang="en-US" dirty="0"/>
              <a:t> Law of Demeter lowers direct coupling</a:t>
            </a: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</a:t>
            </a:r>
            <a:r>
              <a:rPr lang="en-US" altLang="en-US" dirty="0"/>
              <a:t> Interfaces may bloat with too many method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22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2AA3-FF5C-4DDB-A4CB-59750680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C4E0E-9693-420C-9A14-A0565C8CC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Analyzable software</a:t>
            </a:r>
            <a:r>
              <a:rPr lang="da-DK" dirty="0"/>
              <a:t> is less costly to maintain</a:t>
            </a:r>
          </a:p>
          <a:p>
            <a:pPr lvl="1"/>
            <a:r>
              <a:rPr lang="da-DK" i="1" dirty="0"/>
              <a:t>Maintainability</a:t>
            </a:r>
            <a:r>
              <a:rPr lang="da-DK" dirty="0"/>
              <a:t> is basically a </a:t>
            </a:r>
            <a:r>
              <a:rPr lang="da-DK" i="1" dirty="0"/>
              <a:t>cost measurement</a:t>
            </a:r>
            <a:endParaRPr lang="da-DK" dirty="0"/>
          </a:p>
          <a:p>
            <a:pPr lvl="2"/>
            <a:r>
              <a:rPr lang="da-DK" dirty="0"/>
              <a:t>Measured in number of staff hours to do X = </a:t>
            </a:r>
            <a:r>
              <a:rPr lang="da-DK" dirty="0" err="1"/>
              <a:t>cost</a:t>
            </a:r>
            <a:endParaRPr lang="da-DK" dirty="0"/>
          </a:p>
          <a:p>
            <a:pPr lvl="1"/>
            <a:r>
              <a:rPr lang="en-US" dirty="0"/>
              <a:t>Easy to create Spaghetti code but costly in the long run</a:t>
            </a:r>
          </a:p>
          <a:p>
            <a:pPr lvl="2"/>
            <a:r>
              <a:rPr lang="en-US" b="1" dirty="0"/>
              <a:t>Technical Debt: </a:t>
            </a:r>
            <a:r>
              <a:rPr lang="en-US" dirty="0"/>
              <a:t>Get feature now and pay later</a:t>
            </a:r>
          </a:p>
          <a:p>
            <a:pPr lvl="3"/>
            <a:r>
              <a:rPr lang="en-US" b="1" dirty="0"/>
              <a:t>But remember to clean up quickly or the debt will increase</a:t>
            </a:r>
            <a:endParaRPr lang="da-DK" b="1" dirty="0"/>
          </a:p>
          <a:p>
            <a:r>
              <a:rPr lang="da-DK"/>
              <a:t>Maintainable</a:t>
            </a:r>
            <a:r>
              <a:rPr lang="da-DK" dirty="0"/>
              <a:t> software is the goal</a:t>
            </a:r>
          </a:p>
          <a:p>
            <a:pPr lvl="1"/>
            <a:r>
              <a:rPr lang="da-DK" dirty="0"/>
              <a:t>Means are to strive for</a:t>
            </a:r>
          </a:p>
          <a:p>
            <a:pPr lvl="2"/>
            <a:r>
              <a:rPr lang="da-DK" dirty="0"/>
              <a:t>Clean code</a:t>
            </a:r>
          </a:p>
          <a:p>
            <a:pPr lvl="2"/>
            <a:r>
              <a:rPr lang="da-DK" dirty="0"/>
              <a:t>high cohesion </a:t>
            </a:r>
          </a:p>
          <a:p>
            <a:pPr lvl="2"/>
            <a:r>
              <a:rPr lang="da-DK" dirty="0"/>
              <a:t>… and low coupling…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B8860-8805-4503-965F-8DDD1F54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23147-1639-45DC-A05D-E12A6E4A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05EAF-8FE4-4FB6-87BB-13B2E4D0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21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Another example</a:t>
            </a:r>
          </a:p>
        </p:txBody>
      </p:sp>
      <p:sp>
        <p:nvSpPr>
          <p:cNvPr id="512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Look at this C program</a:t>
            </a:r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  <a:p>
            <a:pPr eaLnBrk="1" hangingPunct="1"/>
            <a:endParaRPr lang="en-US" altLang="en-US" noProof="0" dirty="0"/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323850" y="1866900"/>
            <a:ext cx="8610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Lucida Console" pitchFamily="49" charset="0"/>
              </a:rPr>
              <a:t>int a[1817];main(</a:t>
            </a:r>
            <a:r>
              <a:rPr lang="en-US" altLang="en-US" sz="1600" dirty="0" err="1">
                <a:solidFill>
                  <a:schemeClr val="tx1"/>
                </a:solidFill>
                <a:latin typeface="Lucida Console" pitchFamily="49" charset="0"/>
              </a:rPr>
              <a:t>z,p,q,r</a:t>
            </a:r>
            <a:r>
              <a:rPr lang="en-US" altLang="en-US" sz="1600" dirty="0">
                <a:solidFill>
                  <a:schemeClr val="tx1"/>
                </a:solidFill>
                <a:latin typeface="Lucida Console" pitchFamily="49" charset="0"/>
              </a:rPr>
              <a:t>){for(p=80;q+p-80;p-=2*a[p])for(z=9;z--;)q=3&amp;(r=time(0) +r*57)/7,q=q?q-1?q-2?1-p%79?-1:0:p%79-77?1:0:p&lt;1659?79:0:p&gt;158?-79:0,q?!a[</a:t>
            </a:r>
            <a:r>
              <a:rPr lang="en-US" altLang="en-US" sz="1600" dirty="0" err="1">
                <a:solidFill>
                  <a:schemeClr val="tx1"/>
                </a:solidFill>
                <a:latin typeface="Lucida Console" pitchFamily="49" charset="0"/>
              </a:rPr>
              <a:t>p+q</a:t>
            </a:r>
            <a:r>
              <a:rPr lang="en-US" altLang="en-US" sz="1600" dirty="0">
                <a:solidFill>
                  <a:schemeClr val="tx1"/>
                </a:solidFill>
                <a:latin typeface="Lucida Console" pitchFamily="49" charset="0"/>
              </a:rPr>
              <a:t>*2 ]?a[p+=a[p+=q]=q]=q:0:0;for(;q++-1817;)</a:t>
            </a:r>
            <a:r>
              <a:rPr lang="en-US" altLang="en-US" sz="1600" dirty="0" err="1">
                <a:solidFill>
                  <a:schemeClr val="tx1"/>
                </a:solidFill>
                <a:latin typeface="Lucida Console" pitchFamily="49" charset="0"/>
              </a:rPr>
              <a:t>printf</a:t>
            </a:r>
            <a:r>
              <a:rPr lang="en-US" altLang="en-US" sz="1600" dirty="0">
                <a:solidFill>
                  <a:schemeClr val="tx1"/>
                </a:solidFill>
                <a:latin typeface="Lucida Console" pitchFamily="49" charset="0"/>
              </a:rPr>
              <a:t>(q%79?"%c":"%c\n"," #"[!a[q-1]]);} </a:t>
            </a:r>
            <a:endParaRPr lang="en-GB" altLang="en-US" sz="16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(What does the C program do?)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B817FB-71F4-4D5D-8D5A-DDC849A0A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  <a:p>
            <a:pPr lvl="1"/>
            <a:r>
              <a:rPr lang="en-US" dirty="0"/>
              <a:t>Paste string</a:t>
            </a:r>
            <a:br>
              <a:rPr lang="en-US" dirty="0"/>
            </a:br>
            <a:r>
              <a:rPr lang="en-US" dirty="0"/>
              <a:t>into file ‘</a:t>
            </a:r>
            <a:r>
              <a:rPr lang="en-US" dirty="0" err="1"/>
              <a:t>m.c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Install ‘</a:t>
            </a:r>
            <a:r>
              <a:rPr lang="en-US" dirty="0" err="1"/>
              <a:t>gcc</a:t>
            </a:r>
            <a:r>
              <a:rPr lang="en-US" dirty="0"/>
              <a:t>’</a:t>
            </a:r>
          </a:p>
          <a:p>
            <a:pPr lvl="1"/>
            <a:r>
              <a:rPr lang="en-US" dirty="0" err="1"/>
              <a:t>gcc</a:t>
            </a:r>
            <a:r>
              <a:rPr lang="en-US" dirty="0"/>
              <a:t> </a:t>
            </a:r>
            <a:r>
              <a:rPr lang="en-US" dirty="0" err="1"/>
              <a:t>m.c</a:t>
            </a:r>
            <a:endParaRPr lang="en-US" dirty="0"/>
          </a:p>
          <a:p>
            <a:pPr lvl="1"/>
            <a:r>
              <a:rPr lang="en-US" dirty="0"/>
              <a:t>./</a:t>
            </a:r>
            <a:r>
              <a:rPr lang="en-US" dirty="0" err="1"/>
              <a:t>a.out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Done…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5BB435-78E3-407C-9337-4A66FB4BF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952500"/>
            <a:ext cx="586437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The point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The customers / executing software do not care if the code is</a:t>
            </a:r>
          </a:p>
          <a:p>
            <a:pPr lvl="1"/>
            <a:r>
              <a:rPr lang="en-US" altLang="en-US" noProof="0" dirty="0"/>
              <a:t>Readable / understandable / well documented</a:t>
            </a:r>
          </a:p>
          <a:p>
            <a:r>
              <a:rPr lang="en-US" altLang="en-US" noProof="0" dirty="0"/>
              <a:t>As long as it serves its purpose well...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However, developers do</a:t>
            </a:r>
          </a:p>
          <a:p>
            <a:pPr lvl="1"/>
            <a:r>
              <a:rPr lang="en-US" altLang="en-US" noProof="0" dirty="0"/>
              <a:t>Unless you are about to quit tomorrow</a:t>
            </a:r>
          </a:p>
          <a:p>
            <a:pPr lvl="1"/>
            <a:r>
              <a:rPr lang="en-US" altLang="en-US" noProof="0" dirty="0"/>
              <a:t>Or in a consulting company </a:t>
            </a:r>
            <a:r>
              <a:rPr lang="en-US" altLang="en-US" noProof="0" dirty="0">
                <a:sym typeface="Wingdings" pitchFamily="2" charset="2"/>
              </a:rPr>
              <a:t></a:t>
            </a:r>
            <a:endParaRPr lang="en-US" alt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3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What developers want...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We need software to be </a:t>
            </a:r>
            <a:r>
              <a:rPr lang="en-US" altLang="en-US" i="1" noProof="0" dirty="0" smtClean="0"/>
              <a:t>maintainable/”</a:t>
            </a:r>
            <a:r>
              <a:rPr lang="en-US" altLang="en-US" i="1" noProof="0" dirty="0" err="1" smtClean="0"/>
              <a:t>Vedligeholdbar</a:t>
            </a:r>
            <a:r>
              <a:rPr lang="en-US" altLang="en-US" i="1" noProof="0" dirty="0" smtClean="0"/>
              <a:t>”</a:t>
            </a:r>
            <a:endParaRPr lang="en-US" altLang="en-US" i="1" noProof="0" dirty="0"/>
          </a:p>
          <a:p>
            <a:endParaRPr lang="en-US" altLang="en-US" i="1" noProof="0" dirty="0"/>
          </a:p>
          <a:p>
            <a:endParaRPr lang="en-US" altLang="en-US" i="1" noProof="0" dirty="0"/>
          </a:p>
          <a:p>
            <a:endParaRPr lang="en-US" altLang="en-US" i="1" noProof="0" dirty="0"/>
          </a:p>
          <a:p>
            <a:endParaRPr lang="en-US" altLang="en-US" i="1" noProof="0" dirty="0"/>
          </a:p>
          <a:p>
            <a:endParaRPr lang="en-US" altLang="en-US" i="1" noProof="0" dirty="0"/>
          </a:p>
          <a:p>
            <a:r>
              <a:rPr lang="en-US" altLang="en-US" noProof="0" dirty="0"/>
              <a:t>Maintainability is a </a:t>
            </a:r>
            <a:r>
              <a:rPr lang="en-US" altLang="en-US" i="1" noProof="0" dirty="0"/>
              <a:t>quality</a:t>
            </a:r>
            <a:r>
              <a:rPr lang="en-US" altLang="en-US" noProof="0" dirty="0"/>
              <a:t> that our code has to a varying degree</a:t>
            </a:r>
          </a:p>
          <a:p>
            <a:pPr lvl="1"/>
            <a:r>
              <a:rPr lang="en-US" altLang="en-US" noProof="0" dirty="0"/>
              <a:t>Low maintainability -&gt; high maintainability</a:t>
            </a:r>
          </a:p>
          <a:p>
            <a:r>
              <a:rPr lang="en-US" altLang="en-US" i="1" dirty="0"/>
              <a:t>Note: ISO 25010 is the newest version but … the same…</a:t>
            </a:r>
            <a:endParaRPr lang="en-US" altLang="en-US" i="1" noProof="0" dirty="0"/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85900"/>
            <a:ext cx="7946136" cy="178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0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A6E52-A366-7021-80FE-BE8F326BB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else… Technical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3314A-6761-5F32-02CB-9E62458BF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Debt		or Architectural Erosion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That ‘not-quite-right’ code that is fast to write</a:t>
            </a:r>
          </a:p>
          <a:p>
            <a:r>
              <a:rPr lang="en-US" i="1" dirty="0"/>
              <a:t>If you do not pay your debt, the “interest” you pay becomes unmanageable</a:t>
            </a:r>
          </a:p>
          <a:p>
            <a:r>
              <a:rPr lang="en-US" i="1" dirty="0" err="1"/>
              <a:t>AntiPattern</a:t>
            </a:r>
            <a:endParaRPr lang="en-US" i="1" dirty="0"/>
          </a:p>
          <a:p>
            <a:pPr lvl="1"/>
            <a:r>
              <a:rPr lang="en-US" i="1" dirty="0"/>
              <a:t>“Big ball of mud”</a:t>
            </a:r>
          </a:p>
          <a:p>
            <a:pPr lvl="1"/>
            <a:r>
              <a:rPr lang="en-US" i="1" dirty="0"/>
              <a:t>“Spaghetti code”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F7B78-5CD3-B6D4-F0A2-F26557FB5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AU CS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39484-63CE-E31A-B067-F126C1685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CACFA-4BC7-B215-C1F2-956C0266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8E161F-F81A-AF43-BCF3-047EB9879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409700"/>
            <a:ext cx="6038850" cy="781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67" t="15925" r="22500" b="5556"/>
          <a:stretch/>
        </p:blipFill>
        <p:spPr>
          <a:xfrm>
            <a:off x="5562600" y="3163359"/>
            <a:ext cx="2576423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1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Aspects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Maintainability is influenced by a lot of sub qualities. </a:t>
            </a:r>
          </a:p>
        </p:txBody>
      </p:sp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66900"/>
            <a:ext cx="71818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50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Analyzability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Basically: can I </a:t>
            </a:r>
            <a:r>
              <a:rPr lang="en-US" altLang="en-US" i="1" noProof="0" dirty="0"/>
              <a:t>understand</a:t>
            </a:r>
            <a:r>
              <a:rPr lang="en-US" altLang="en-US" noProof="0" dirty="0"/>
              <a:t> the code?</a:t>
            </a:r>
          </a:p>
          <a:p>
            <a:pPr lvl="1"/>
            <a:r>
              <a:rPr lang="en-US" altLang="en-US" noProof="0" dirty="0"/>
              <a:t>Indentation</a:t>
            </a:r>
          </a:p>
          <a:p>
            <a:pPr lvl="1"/>
            <a:r>
              <a:rPr lang="en-US" altLang="en-US" noProof="0" dirty="0"/>
              <a:t>Intention-revealing names of methods</a:t>
            </a:r>
          </a:p>
          <a:p>
            <a:pPr lvl="1"/>
            <a:r>
              <a:rPr lang="en-US" altLang="en-US" noProof="0" dirty="0"/>
              <a:t>Follow language conventions</a:t>
            </a:r>
          </a:p>
          <a:p>
            <a:pPr lvl="1"/>
            <a:r>
              <a:rPr lang="en-US" altLang="en-US" noProof="0" dirty="0"/>
              <a:t>Useful (!) comments and </a:t>
            </a:r>
            <a:r>
              <a:rPr lang="en-US" altLang="en-US" noProof="0" dirty="0" err="1"/>
              <a:t>JavaDoc</a:t>
            </a:r>
            <a:endParaRPr lang="en-US" altLang="en-US" noProof="0" dirty="0"/>
          </a:p>
          <a:p>
            <a:pPr lvl="1"/>
            <a:r>
              <a:rPr lang="en-US" altLang="en-US" noProof="0" dirty="0"/>
              <a:t>Training!</a:t>
            </a:r>
          </a:p>
          <a:p>
            <a:pPr lvl="2"/>
            <a:r>
              <a:rPr lang="en-US" altLang="en-US" noProof="0" dirty="0"/>
              <a:t>To spot e.g. Design Patterns</a:t>
            </a:r>
          </a:p>
        </p:txBody>
      </p:sp>
      <p:pic>
        <p:nvPicPr>
          <p:cNvPr id="81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1117865"/>
            <a:ext cx="7733252" cy="1461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39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1408</Words>
  <Application>Microsoft Office PowerPoint</Application>
  <PresentationFormat>On-screen Show (16:10)</PresentationFormat>
  <Paragraphs>322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Courier New</vt:lpstr>
      <vt:lpstr>Lucida Console</vt:lpstr>
      <vt:lpstr>Times New Roman</vt:lpstr>
      <vt:lpstr>Wingdings</vt:lpstr>
      <vt:lpstr>Office Theme</vt:lpstr>
      <vt:lpstr>Software Engineering and Architecture</vt:lpstr>
      <vt:lpstr>What is this?</vt:lpstr>
      <vt:lpstr>Another example</vt:lpstr>
      <vt:lpstr>(What does the C program do?)</vt:lpstr>
      <vt:lpstr>The point</vt:lpstr>
      <vt:lpstr>What developers want...</vt:lpstr>
      <vt:lpstr>Or else… Technical Debt</vt:lpstr>
      <vt:lpstr>Aspects</vt:lpstr>
      <vt:lpstr>Analyzability</vt:lpstr>
      <vt:lpstr>Changeability</vt:lpstr>
      <vt:lpstr>Stability</vt:lpstr>
      <vt:lpstr>Testability</vt:lpstr>
      <vt:lpstr>Flexibility</vt:lpstr>
      <vt:lpstr>Coupling and Cohesion</vt:lpstr>
      <vt:lpstr>To measure software</vt:lpstr>
      <vt:lpstr>Examples of metrics</vt:lpstr>
      <vt:lpstr>A maintainability measure</vt:lpstr>
      <vt:lpstr>Example</vt:lpstr>
      <vt:lpstr>Exercise</vt:lpstr>
      <vt:lpstr>War story</vt:lpstr>
      <vt:lpstr>Rule of Thumb:</vt:lpstr>
      <vt:lpstr>Cohesion</vt:lpstr>
      <vt:lpstr>Rule of Thumb</vt:lpstr>
      <vt:lpstr>Discussion</vt:lpstr>
      <vt:lpstr>Law of Demeter</vt:lpstr>
      <vt:lpstr>Lieberherr</vt:lpstr>
      <vt:lpstr>War story</vt:lpstr>
      <vt:lpstr>Then what?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96</cp:revision>
  <dcterms:created xsi:type="dcterms:W3CDTF">2006-08-16T00:00:00Z</dcterms:created>
  <dcterms:modified xsi:type="dcterms:W3CDTF">2024-09-13T10:59:31Z</dcterms:modified>
</cp:coreProperties>
</file>